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1F862-546F-4FAE-8C39-B07AABB03CA5}" type="datetimeFigureOut">
              <a:rPr lang="hr-HR" smtClean="0"/>
              <a:t>30.8.2022.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2C527-DD5A-48A2-8B4C-6F75F506E6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5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DC54462-AF42-4B9B-A8AA-824DA731194E}" type="datetimeFigureOut">
              <a:rPr lang="hr-HR" smtClean="0"/>
              <a:pPr/>
              <a:t>30.8.2022.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D4A430-51BC-4BC8-8F85-9D3EF742034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3789040"/>
            <a:ext cx="5472608" cy="152400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ARTICLES</a:t>
            </a:r>
          </a:p>
        </p:txBody>
      </p:sp>
      <p:pic>
        <p:nvPicPr>
          <p:cNvPr id="1027" name="Picture 3" descr="C:\Users\Luka\AppData\Local\Microsoft\Windows\Temporary Internet Files\Content.IE5\DBFB061N\AANTH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5910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6D11BF3-DE53-E389-431E-DB7A326D4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730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412776"/>
            <a:ext cx="7704856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with </a:t>
            </a:r>
            <a:r>
              <a:rPr lang="en-GB" sz="3200" dirty="0">
                <a:latin typeface="Calibri" pitchFamily="34" charset="0"/>
              </a:rPr>
              <a:t>geographical</a:t>
            </a:r>
            <a:r>
              <a:rPr lang="hr-HR" sz="3200" dirty="0">
                <a:latin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</a:rPr>
              <a:t>names in the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singular</a:t>
            </a:r>
            <a:r>
              <a:rPr lang="en-US" sz="3200" b="1" dirty="0">
                <a:latin typeface="Calibri" pitchFamily="34" charset="0"/>
              </a:rPr>
              <a:t>: </a:t>
            </a:r>
            <a:endParaRPr lang="hr-HR" sz="3200" b="1" dirty="0">
              <a:latin typeface="Calibri" pitchFamily="34" charset="0"/>
            </a:endParaRPr>
          </a:p>
          <a:p>
            <a:endParaRPr lang="hr-HR" dirty="0"/>
          </a:p>
          <a:p>
            <a:endParaRPr lang="hr-HR" dirty="0"/>
          </a:p>
          <a:p>
            <a:pPr lvl="2"/>
            <a:r>
              <a:rPr lang="en-US" sz="3200" b="1" dirty="0">
                <a:latin typeface="Calibri" pitchFamily="34" charset="0"/>
              </a:rPr>
              <a:t>Zagreb</a:t>
            </a:r>
            <a:endParaRPr lang="hr-HR" sz="3200" b="1" dirty="0">
              <a:latin typeface="Calibri" pitchFamily="34" charset="0"/>
            </a:endParaRPr>
          </a:p>
          <a:p>
            <a:pPr lvl="2"/>
            <a:endParaRPr lang="hr-HR" sz="3200" b="1" dirty="0">
              <a:latin typeface="Calibri" pitchFamily="34" charset="0"/>
            </a:endParaRPr>
          </a:p>
          <a:p>
            <a:pPr lvl="2"/>
            <a:r>
              <a:rPr lang="hr-HR" sz="3200" b="1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</a:t>
            </a:r>
            <a:r>
              <a:rPr lang="hr-HR" sz="3200" b="1" dirty="0" err="1">
                <a:latin typeface="Calibri" pitchFamily="34" charset="0"/>
              </a:rPr>
              <a:t>sia</a:t>
            </a:r>
            <a:r>
              <a:rPr lang="hr-HR" sz="3200" b="1" dirty="0">
                <a:latin typeface="Calibri" pitchFamily="34" charset="0"/>
              </a:rPr>
              <a:t>	           </a:t>
            </a:r>
            <a:r>
              <a:rPr lang="en-US" sz="3200" b="1" dirty="0">
                <a:latin typeface="Calibri" pitchFamily="34" charset="0"/>
              </a:rPr>
              <a:t>Scotland</a:t>
            </a:r>
            <a:endParaRPr lang="hr-HR" sz="3200" b="1" dirty="0">
              <a:latin typeface="Calibri" pitchFamily="34" charset="0"/>
            </a:endParaRPr>
          </a:p>
          <a:p>
            <a:pPr lvl="2"/>
            <a:endParaRPr lang="hr-HR" sz="3200" b="1" dirty="0">
              <a:latin typeface="Calibri" pitchFamily="34" charset="0"/>
            </a:endParaRPr>
          </a:p>
          <a:p>
            <a:pPr marL="1200150" lvl="2" indent="-285750"/>
            <a:r>
              <a:rPr lang="en-US" sz="3200" b="1" dirty="0">
                <a:latin typeface="Calibri" pitchFamily="34" charset="0"/>
              </a:rPr>
              <a:t>Greece</a:t>
            </a:r>
            <a:r>
              <a:rPr lang="hr-HR" sz="3200" b="1" dirty="0">
                <a:latin typeface="Calibri" pitchFamily="34" charset="0"/>
              </a:rPr>
              <a:t>	</a:t>
            </a:r>
            <a:r>
              <a:rPr lang="en-US" sz="3200" b="1" dirty="0" err="1">
                <a:latin typeface="Calibri" pitchFamily="34" charset="0"/>
              </a:rPr>
              <a:t>Stoneheng</a:t>
            </a:r>
            <a:r>
              <a:rPr lang="hr-HR" sz="3200" b="1" dirty="0">
                <a:latin typeface="Calibri" pitchFamily="34" charset="0"/>
              </a:rPr>
              <a:t>e</a:t>
            </a:r>
          </a:p>
          <a:p>
            <a:pPr marL="1200150" lvl="2" indent="-285750"/>
            <a:endParaRPr lang="hr-HR" sz="3200" b="1" dirty="0">
              <a:latin typeface="Calibri" pitchFamily="34" charset="0"/>
            </a:endParaRPr>
          </a:p>
          <a:p>
            <a:pPr marL="1200150" lvl="2" indent="-285750"/>
            <a:r>
              <a:rPr lang="en-US" sz="3200" b="1" dirty="0">
                <a:latin typeface="Calibri" pitchFamily="34" charset="0"/>
              </a:rPr>
              <a:t>Croatia</a:t>
            </a:r>
            <a:endParaRPr lang="hr-HR" sz="3200" b="1" dirty="0">
              <a:latin typeface="Calibri" pitchFamily="34" charset="0"/>
            </a:endParaRPr>
          </a:p>
          <a:p>
            <a:pPr marL="285750" indent="-285750"/>
            <a:endParaRPr lang="hr-HR" sz="3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NO ARTICLE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2E60160-59B0-6A21-2D77-CD414CA0E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590758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74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056784" cy="1168152"/>
          </a:xfrm>
        </p:spPr>
        <p:txBody>
          <a:bodyPr>
            <a:normAutofit/>
          </a:bodyPr>
          <a:lstStyle/>
          <a:p>
            <a:r>
              <a:rPr lang="hr-HR" b="1" dirty="0">
                <a:latin typeface="Calibri" pitchFamily="34" charset="0"/>
              </a:rPr>
              <a:t>A            AN            THE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852936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CAR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FILM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2800" b="1" dirty="0">
                <a:latin typeface="Calibri" pitchFamily="34" charset="0"/>
              </a:rPr>
              <a:t> BOOK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2852936"/>
            <a:ext cx="22322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ORANGE 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E-MAIL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2800" b="1" dirty="0">
                <a:latin typeface="Calibri" pitchFamily="34" charset="0"/>
              </a:rPr>
              <a:t> HOUR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471592" y="2852936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2800" b="1" dirty="0">
                <a:latin typeface="Calibri" pitchFamily="34" charset="0"/>
              </a:rPr>
              <a:t> FIRST </a:t>
            </a:r>
          </a:p>
          <a:p>
            <a:r>
              <a:rPr lang="hr-HR" sz="28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hr-HR" sz="2800" b="1" dirty="0">
                <a:latin typeface="Calibri" pitchFamily="34" charset="0"/>
              </a:rPr>
              <a:t> ATLANTIC OCEAN</a:t>
            </a:r>
          </a:p>
        </p:txBody>
      </p:sp>
      <p:pic>
        <p:nvPicPr>
          <p:cNvPr id="3" name="Picture 2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78AC3FC-0B2F-BB71-A4C8-266228105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45224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55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b="1" dirty="0">
                <a:latin typeface="Calibri" pitchFamily="34" charset="0"/>
              </a:rPr>
              <a:t> 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A/AN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770485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hr-HR" sz="3200" dirty="0">
                <a:latin typeface="Calibri" pitchFamily="34" charset="0"/>
              </a:rPr>
              <a:t>with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>
                <a:solidFill>
                  <a:srgbClr val="0070C0"/>
                </a:solidFill>
                <a:latin typeface="Calibri" pitchFamily="34" charset="0"/>
              </a:rPr>
              <a:t>professions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dirty="0">
                <a:latin typeface="Calibri" pitchFamily="34" charset="0"/>
              </a:rPr>
              <a:t>and </a:t>
            </a:r>
            <a:r>
              <a:rPr lang="hr-HR" sz="3200" b="1" dirty="0">
                <a:solidFill>
                  <a:srgbClr val="0070C0"/>
                </a:solidFill>
                <a:latin typeface="Calibri" pitchFamily="34" charset="0"/>
              </a:rPr>
              <a:t>jobs</a:t>
            </a:r>
            <a:r>
              <a:rPr lang="hr-HR" sz="3200" dirty="0">
                <a:latin typeface="Calibri" pitchFamily="34" charset="0"/>
              </a:rPr>
              <a:t>:</a:t>
            </a:r>
            <a:r>
              <a:rPr lang="hr-HR" sz="3200" b="1" dirty="0">
                <a:latin typeface="Calibri" pitchFamily="34" charset="0"/>
              </a:rPr>
              <a:t>  She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teacher. </a:t>
            </a:r>
          </a:p>
          <a:p>
            <a:r>
              <a:rPr lang="hr-HR" sz="3200" b="1" dirty="0">
                <a:latin typeface="Calibri" pitchFamily="34" charset="0"/>
              </a:rPr>
              <a:t>                                                  I am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pupil.</a:t>
            </a:r>
          </a:p>
          <a:p>
            <a:r>
              <a:rPr lang="hr-HR" sz="3200" b="1" dirty="0">
                <a:latin typeface="Calibri" pitchFamily="34" charset="0"/>
              </a:rPr>
              <a:t>                                                  He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3200" b="1" dirty="0">
                <a:latin typeface="Calibri" pitchFamily="34" charset="0"/>
              </a:rPr>
              <a:t> engineer</a:t>
            </a:r>
          </a:p>
        </p:txBody>
      </p:sp>
      <p:pic>
        <p:nvPicPr>
          <p:cNvPr id="3074" name="Picture 2" descr="C:\Users\Luka\AppData\Local\Microsoft\Windows\Temporary Internet Files\Content.IE5\DBFB061N\teacher-survival-gui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Luka\AppData\Local\Microsoft\Windows\Temporary Internet Files\Content.IE5\1KINT9LV\software_engineer__1224528906_90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2232248" cy="21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B72BB809-8A81-6A5A-CE3D-1E7CD95B5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72043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824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79512" y="1551504"/>
            <a:ext cx="8964488" cy="44750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a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singular noun </a:t>
            </a:r>
            <a:r>
              <a:rPr lang="en-US" sz="3200" dirty="0">
                <a:latin typeface="Calibri" pitchFamily="34" charset="0"/>
              </a:rPr>
              <a:t>that you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mention for the first time</a:t>
            </a:r>
            <a:r>
              <a:rPr lang="en-US" sz="3200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Calibri" pitchFamily="34" charset="0"/>
              </a:rPr>
              <a:t> </a:t>
            </a:r>
            <a:endParaRPr lang="hr-HR" sz="3200" dirty="0">
              <a:solidFill>
                <a:srgbClr val="0070C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			</a:t>
            </a:r>
            <a:r>
              <a:rPr lang="hr-HR" sz="3200" b="1" dirty="0">
                <a:latin typeface="Calibri" pitchFamily="34" charset="0"/>
              </a:rPr>
              <a:t>This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hr-HR" sz="3200" b="1" dirty="0">
                <a:latin typeface="Calibri" pitchFamily="34" charset="0"/>
              </a:rPr>
              <a:t> table.</a:t>
            </a:r>
          </a:p>
          <a:p>
            <a:pPr marL="0" indent="0">
              <a:buNone/>
            </a:pPr>
            <a:r>
              <a:rPr lang="hr-HR" sz="3200" b="1" dirty="0">
                <a:latin typeface="Calibri" pitchFamily="34" charset="0"/>
              </a:rPr>
              <a:t>    			There is 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an</a:t>
            </a:r>
            <a:r>
              <a:rPr lang="hr-HR" sz="3200" b="1" dirty="0">
                <a:latin typeface="Calibri" pitchFamily="34" charset="0"/>
              </a:rPr>
              <a:t> orange there.</a:t>
            </a:r>
          </a:p>
          <a:p>
            <a:pPr marL="0" indent="0"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buNone/>
            </a:pPr>
            <a:endParaRPr lang="hr-HR" sz="3200" b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 </a:t>
            </a:r>
            <a:r>
              <a:rPr lang="hr-HR" dirty="0">
                <a:latin typeface="Calibri" pitchFamily="34" charset="0"/>
              </a:rPr>
              <a:t>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A/AN</a:t>
            </a:r>
          </a:p>
        </p:txBody>
      </p:sp>
      <p:pic>
        <p:nvPicPr>
          <p:cNvPr id="4101" name="Picture 5" descr="C:\Users\Luka\AppData\Local\Microsoft\Windows\Temporary Internet Files\Content.IE5\78GSUK75\14495-illustration-of-an-orange-slic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1133630" cy="8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uka\AppData\Local\Microsoft\Windows\Temporary Internet Files\Content.IE5\0EDZUI2M\cartoon-table-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1022417" cy="7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54B65242-C1EF-99FB-D0B9-F7C14FCEC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734822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42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1"/>
          </p:nvPr>
        </p:nvSpPr>
        <p:spPr>
          <a:xfrm>
            <a:off x="539552" y="1212083"/>
            <a:ext cx="8136904" cy="3637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200" dirty="0">
                <a:latin typeface="Calibri" pitchFamily="34" charset="0"/>
              </a:rPr>
              <a:t>when you </a:t>
            </a:r>
            <a:r>
              <a:rPr lang="hr-HR" sz="3200" b="1" dirty="0">
                <a:latin typeface="Calibri" pitchFamily="34" charset="0"/>
              </a:rPr>
              <a:t>have already mentioned </a:t>
            </a:r>
            <a:r>
              <a:rPr lang="hr-HR" sz="3200" dirty="0">
                <a:latin typeface="Calibri" pitchFamily="34" charset="0"/>
              </a:rPr>
              <a:t>the noun: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32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		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b="1" dirty="0">
                <a:latin typeface="Calibri" pitchFamily="34" charset="0"/>
              </a:rPr>
              <a:t> table is brown.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		The</a:t>
            </a:r>
            <a:r>
              <a:rPr lang="hr-HR" sz="3200" b="1" dirty="0">
                <a:latin typeface="Calibri" pitchFamily="34" charset="0"/>
              </a:rPr>
              <a:t> orange is cut.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latin typeface="Calibri" pitchFamily="34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		</a:t>
            </a:r>
            <a:endParaRPr lang="hr-HR" sz="3200" b="1" dirty="0">
              <a:latin typeface="Calibri" pitchFamily="34" charset="0"/>
            </a:endParaRPr>
          </a:p>
        </p:txBody>
      </p:sp>
      <p:pic>
        <p:nvPicPr>
          <p:cNvPr id="9" name="Picture 6" descr="C:\Users\Luka\AppData\Local\Microsoft\Windows\Temporary Internet Files\Content.IE5\0EDZUI2M\cartoon-table-6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1152128" cy="8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Luka\AppData\Local\Microsoft\Windows\Temporary Internet Files\Content.IE5\78GSUK75\14495-illustration-of-an-orange-slic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017344" cy="7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CBC9A1C-D42E-9D67-3C0D-569562B39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89" y="5949280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109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755576" y="1733328"/>
            <a:ext cx="7543800" cy="38348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en-US" sz="3200" dirty="0">
                <a:latin typeface="Calibri" pitchFamily="34" charset="0"/>
              </a:rPr>
              <a:t>when </a:t>
            </a:r>
            <a:r>
              <a:rPr lang="hr-HR" sz="3200" dirty="0">
                <a:latin typeface="Calibri" pitchFamily="34" charset="0"/>
              </a:rPr>
              <a:t>it’s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clear</a:t>
            </a:r>
            <a:r>
              <a:rPr lang="en-US" sz="3200" dirty="0">
                <a:latin typeface="Calibri" pitchFamily="34" charset="0"/>
              </a:rPr>
              <a:t> what you are talking about: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p</a:t>
            </a:r>
            <a:r>
              <a:rPr lang="hr-HR" sz="3200" b="1" dirty="0" err="1">
                <a:latin typeface="Calibri" pitchFamily="34" charset="0"/>
              </a:rPr>
              <a:t>upils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in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my</a:t>
            </a:r>
            <a:r>
              <a:rPr lang="hr-HR" sz="3200" b="1" dirty="0">
                <a:latin typeface="Calibri" pitchFamily="34" charset="0"/>
              </a:rPr>
              <a:t> </a:t>
            </a:r>
            <a:r>
              <a:rPr lang="hr-HR" sz="3200" b="1" dirty="0" err="1">
                <a:latin typeface="Calibri" pitchFamily="34" charset="0"/>
              </a:rPr>
              <a:t>class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are</a:t>
            </a:r>
            <a:r>
              <a:rPr lang="en-US" sz="3200" b="1" dirty="0">
                <a:latin typeface="Calibri" pitchFamily="34" charset="0"/>
              </a:rPr>
              <a:t> hardworking. </a:t>
            </a:r>
            <a:endParaRPr lang="hr-HR" sz="3200" b="1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hr-HR" sz="3200" b="1" dirty="0">
                <a:solidFill>
                  <a:schemeClr val="tx1"/>
                </a:solidFill>
                <a:latin typeface="Calibri" pitchFamily="34" charset="0"/>
              </a:rPr>
              <a:t>tables in my classroom are very old.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37B8D0A-1127-B6AC-1B04-5B0EBDB70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814788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52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971600" y="1347504"/>
            <a:ext cx="7543800" cy="30962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</a:t>
            </a:r>
            <a:r>
              <a:rPr lang="en-US" sz="3200" b="1" dirty="0">
                <a:latin typeface="Calibri" pitchFamily="34" charset="0"/>
              </a:rPr>
              <a:t>ordinal numbers</a:t>
            </a:r>
            <a:r>
              <a:rPr lang="hr-HR" sz="3200" dirty="0">
                <a:latin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hr-HR" sz="3200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first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hr-HR" sz="3200" b="1" dirty="0">
                <a:solidFill>
                  <a:schemeClr val="tx1"/>
                </a:solidFill>
                <a:latin typeface="Calibri" pitchFamily="34" charset="0"/>
              </a:rPr>
              <a:t>second</a:t>
            </a:r>
            <a:endParaRPr lang="hr-HR" sz="32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/>
            <a:endParaRPr lang="hr-HR" dirty="0"/>
          </a:p>
          <a:p>
            <a:pPr marL="0" indent="0">
              <a:buFont typeface="Arial" pitchFamily="34" charset="0"/>
              <a:buNone/>
            </a:pPr>
            <a:r>
              <a:rPr lang="hr-HR" dirty="0"/>
              <a:t>   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1973833" cy="178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91EE6D5-8C31-F661-5E4B-C634AE70F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9" y="6017567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09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539552" y="1124744"/>
            <a:ext cx="7543800" cy="32439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the names of </a:t>
            </a:r>
            <a:r>
              <a:rPr lang="en-US" sz="3200" b="1" dirty="0">
                <a:latin typeface="Calibri" pitchFamily="34" charset="0"/>
              </a:rPr>
              <a:t>seas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</a:rPr>
              <a:t>oceans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b="1" dirty="0">
                <a:latin typeface="Calibri" pitchFamily="34" charset="0"/>
              </a:rPr>
              <a:t>river</a:t>
            </a:r>
            <a:r>
              <a:rPr lang="hr-HR" sz="3200" b="1" dirty="0">
                <a:latin typeface="Calibri" pitchFamily="34" charset="0"/>
              </a:rPr>
              <a:t>s</a:t>
            </a:r>
          </a:p>
          <a:p>
            <a:pPr marL="0" indent="0">
              <a:buNone/>
            </a:pPr>
            <a:endParaRPr lang="hr-HR" dirty="0"/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Atlantic Ocean</a:t>
            </a:r>
            <a:endParaRPr lang="hr-HR" sz="3200" b="1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Adriatic Sea</a:t>
            </a:r>
            <a:endParaRPr lang="hr-HR" sz="3200" b="1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Sava </a:t>
            </a:r>
            <a:endParaRPr lang="hr-HR" sz="3200" b="1" dirty="0">
              <a:latin typeface="Calibri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hr-HR" dirty="0"/>
              <a:t>    </a:t>
            </a:r>
          </a:p>
        </p:txBody>
      </p:sp>
      <p:pic>
        <p:nvPicPr>
          <p:cNvPr id="8195" name="Picture 3" descr="C:\Users\Luka\AppData\Local\Microsoft\Windows\Temporary Internet Files\Content.IE5\DBFB061N\ocean_view_by_thecasualti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917234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Luka\AppData\Local\Microsoft\Windows\Temporary Internet Files\Content.IE5\1KINT9LV\River_Nith_at_Ellisla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1"/>
            <a:ext cx="3168352" cy="23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C990E26B-E706-D5D2-5F41-42665EBCD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017567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878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755576" y="1448314"/>
            <a:ext cx="7543800" cy="4622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Calibri" pitchFamily="34" charset="0"/>
              </a:rPr>
              <a:t>with the names of </a:t>
            </a:r>
            <a:r>
              <a:rPr lang="en-US" sz="3200" b="1" dirty="0">
                <a:latin typeface="Calibri" pitchFamily="34" charset="0"/>
              </a:rPr>
              <a:t>people</a:t>
            </a:r>
            <a:r>
              <a:rPr lang="en-US" sz="3200" dirty="0">
                <a:latin typeface="Calibri" pitchFamily="34" charset="0"/>
              </a:rPr>
              <a:t>, </a:t>
            </a:r>
            <a:r>
              <a:rPr lang="en-US" sz="3200" b="1" dirty="0">
                <a:latin typeface="Calibri" pitchFamily="34" charset="0"/>
              </a:rPr>
              <a:t>islands</a:t>
            </a:r>
            <a:r>
              <a:rPr lang="en-US" sz="3200" dirty="0">
                <a:latin typeface="Calibri" pitchFamily="34" charset="0"/>
              </a:rPr>
              <a:t> and </a:t>
            </a:r>
            <a:r>
              <a:rPr lang="en-US" sz="3200" b="1" dirty="0">
                <a:latin typeface="Calibri" pitchFamily="34" charset="0"/>
              </a:rPr>
              <a:t>mountains</a:t>
            </a:r>
            <a:r>
              <a:rPr lang="en-US" sz="3200" dirty="0">
                <a:latin typeface="Calibri" pitchFamily="34" charset="0"/>
              </a:rPr>
              <a:t> in the 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</a:rPr>
              <a:t>plural</a:t>
            </a:r>
            <a:r>
              <a:rPr lang="en-US" sz="3200" dirty="0">
                <a:solidFill>
                  <a:srgbClr val="7030A0"/>
                </a:solidFill>
                <a:latin typeface="Calibri" pitchFamily="34" charset="0"/>
              </a:rPr>
              <a:t>:</a:t>
            </a:r>
            <a:r>
              <a:rPr lang="en-US" sz="3200" dirty="0">
                <a:latin typeface="Calibri" pitchFamily="34" charset="0"/>
              </a:rPr>
              <a:t> </a:t>
            </a:r>
            <a:endParaRPr lang="hr-HR" sz="3200" dirty="0">
              <a:latin typeface="Calibri" pitchFamily="34" charset="0"/>
            </a:endParaRPr>
          </a:p>
          <a:p>
            <a:pPr marL="0" indent="0">
              <a:buNone/>
            </a:pPr>
            <a:endParaRPr lang="hr-HR" sz="3200" dirty="0"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Azore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Bahama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Inca</a:t>
            </a:r>
            <a:r>
              <a:rPr lang="hr-HR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hr-HR" sz="3200" b="1" dirty="0">
                <a:latin typeface="Calibri" pitchFamily="34" charset="0"/>
              </a:rPr>
              <a:t>Viking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  <a:r>
              <a:rPr lang="en-US" sz="3200" b="1" dirty="0">
                <a:latin typeface="Calibri" pitchFamily="34" charset="0"/>
              </a:rPr>
              <a:t> Alp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s</a:t>
            </a:r>
            <a:endParaRPr lang="hr-H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220" name="Picture 4" descr="C:\Users\Luka\AppData\Local\Microsoft\Windows\Temporary Internet Files\Content.IE5\0EDZUI2M\the-lost-city-of-the-incas_machu-picchu_peru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88" y="3049030"/>
            <a:ext cx="4711736" cy="30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latin typeface="Calibri" pitchFamily="34" charset="0"/>
              </a:rPr>
              <a:t>Use</a:t>
            </a:r>
            <a:r>
              <a:rPr lang="hr-HR" dirty="0">
                <a:latin typeface="Calibri" pitchFamily="34" charset="0"/>
              </a:rPr>
              <a:t>  </a:t>
            </a:r>
            <a:r>
              <a:rPr lang="hr-HR" sz="3600" b="1" dirty="0">
                <a:solidFill>
                  <a:srgbClr val="FF0000"/>
                </a:solidFill>
                <a:latin typeface="Calibri" pitchFamily="34" charset="0"/>
              </a:rPr>
              <a:t>THE</a:t>
            </a:r>
          </a:p>
        </p:txBody>
      </p:sp>
      <p:pic>
        <p:nvPicPr>
          <p:cNvPr id="2" name="Picture 1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4C67C216-ADE4-65C6-64B1-9887C319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081491"/>
            <a:ext cx="2110821" cy="58350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01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 prezentacije udzbenika3</Template>
  <TotalTime>153</TotalTime>
  <Words>223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Times New Roman</vt:lpstr>
      <vt:lpstr>NewsPrint</vt:lpstr>
      <vt:lpstr>ARTICLES</vt:lpstr>
      <vt:lpstr>A            AN            THE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Luka</dc:creator>
  <cp:lastModifiedBy>Katarina Ivanjek</cp:lastModifiedBy>
  <cp:revision>30</cp:revision>
  <dcterms:created xsi:type="dcterms:W3CDTF">2017-06-28T19:09:31Z</dcterms:created>
  <dcterms:modified xsi:type="dcterms:W3CDTF">2022-08-30T06:47:00Z</dcterms:modified>
</cp:coreProperties>
</file>